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984" r:id="rId1"/>
  </p:sldMasterIdLst>
  <p:notesMasterIdLst>
    <p:notesMasterId r:id="rId6"/>
  </p:notesMasterIdLst>
  <p:handoutMasterIdLst>
    <p:handoutMasterId r:id="rId7"/>
  </p:handoutMasterIdLst>
  <p:sldIdLst>
    <p:sldId id="462" r:id="rId2"/>
    <p:sldId id="461" r:id="rId3"/>
    <p:sldId id="463" r:id="rId4"/>
    <p:sldId id="464" r:id="rId5"/>
  </p:sldIdLst>
  <p:sldSz cx="9144000" cy="6858000" type="screen4x3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DE64"/>
    <a:srgbClr val="FA772E"/>
    <a:srgbClr val="567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06" autoAdjust="0"/>
    <p:restoredTop sz="83540" autoAdjust="0"/>
  </p:normalViewPr>
  <p:slideViewPr>
    <p:cSldViewPr>
      <p:cViewPr varScale="1">
        <p:scale>
          <a:sx n="109" d="100"/>
          <a:sy n="109" d="100"/>
        </p:scale>
        <p:origin x="8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40"/>
    </p:cViewPr>
  </p:sorterViewPr>
  <p:notesViewPr>
    <p:cSldViewPr>
      <p:cViewPr varScale="1">
        <p:scale>
          <a:sx n="112" d="100"/>
          <a:sy n="112" d="100"/>
        </p:scale>
        <p:origin x="2988" y="126"/>
      </p:cViewPr>
      <p:guideLst>
        <p:guide orient="horz" pos="3126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345" y="9431602"/>
            <a:ext cx="2946347" cy="49649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DBE1666C-181B-4340-AAE5-03EA1D1B3F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65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347" cy="49649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1345" y="1"/>
            <a:ext cx="2946347" cy="496490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71B8FD06-9AA5-4376-AA5A-C4D3AA02B0E7}" type="datetimeFigureOut">
              <a:rPr kumimoji="1" lang="ja-JP" altLang="en-US" smtClean="0"/>
              <a:pPr/>
              <a:t>2017/9/5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927" y="4716663"/>
            <a:ext cx="5439410" cy="4468416"/>
          </a:xfrm>
          <a:prstGeom prst="rect">
            <a:avLst/>
          </a:prstGeom>
        </p:spPr>
        <p:txBody>
          <a:bodyPr vert="horz" lIns="91330" tIns="45665" rIns="91330" bIns="4566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31602"/>
            <a:ext cx="2946347" cy="49649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1345" y="9431602"/>
            <a:ext cx="2946347" cy="496490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29DF9EAA-7F27-4999-944B-42B40E6183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5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F9EAA-7F27-4999-944B-42B40E61838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dirty="0"/>
              <a:t>マスタ タイトルの書式設定</a:t>
            </a:r>
            <a:endParaRPr kumimoji="0" 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dirty="0"/>
              <a:t>マスタ タイトルの書式設定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2017/9/4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328592" cy="365760"/>
          </a:xfrm>
        </p:spPr>
        <p:txBody>
          <a:bodyPr/>
          <a:lstStyle/>
          <a:p>
            <a:pPr algn="ctr"/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115036" cy="365760"/>
          </a:xfrm>
        </p:spPr>
        <p:txBody>
          <a:bodyPr/>
          <a:lstStyle/>
          <a:p>
            <a:fld id="{184AF41C-CC69-49FC-A5F4-11F4FB5485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/>
          <a:p>
            <a:pPr lvl="0" eaLnBrk="1" latinLnBrk="0" hangingPunct="1"/>
            <a:r>
              <a:rPr lang="ja-JP" altLang="en-US" dirty="0"/>
              <a:t>マスタ テキストの書式設定</a:t>
            </a:r>
          </a:p>
          <a:p>
            <a:pPr lvl="1" eaLnBrk="1" latinLnBrk="0" hangingPunct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eaLnBrk="1" latinLnBrk="0" hangingPunct="1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eaLnBrk="1" latinLnBrk="0" hangingPunct="1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eaLnBrk="1" latinLnBrk="0" hangingPunct="1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2017/9/4</a:t>
            </a:r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F41C-CC69-49FC-A5F4-11F4FB5485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2017/9/4</a:t>
            </a:r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F41C-CC69-49FC-A5F4-11F4FB5485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dirty="0"/>
              <a:t>マスタ タイトルの書式設定</a:t>
            </a:r>
            <a:endParaRPr kumimoji="0" 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2017/9/4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F41C-CC69-49FC-A5F4-11F4FB5485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2017/9/4</a:t>
            </a:r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F41C-CC69-49FC-A5F4-11F4FB5485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dirty="0"/>
              <a:t>マスタ タイトルの書式設定</a:t>
            </a:r>
            <a:endParaRPr kumimoji="0" lang="en-US" dirty="0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304764"/>
            <a:ext cx="8229600" cy="48247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2 </a:t>
            </a:r>
            <a:r>
              <a:rPr kumimoji="0" lang="ja-JP" altLang="en-US" dirty="0"/>
              <a:t>レベル</a:t>
            </a:r>
          </a:p>
          <a:p>
            <a:pPr lvl="2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3 </a:t>
            </a:r>
            <a:r>
              <a:rPr kumimoji="0" lang="ja-JP" altLang="en-US" dirty="0"/>
              <a:t>レベル</a:t>
            </a:r>
          </a:p>
          <a:p>
            <a:pPr lvl="3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4 </a:t>
            </a:r>
            <a:r>
              <a:rPr kumimoji="0" lang="ja-JP" altLang="en-US" dirty="0"/>
              <a:t>レベル</a:t>
            </a:r>
          </a:p>
          <a:p>
            <a:pPr lvl="4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5 </a:t>
            </a:r>
            <a:r>
              <a:rPr kumimoji="0" lang="ja-JP" altLang="en-US" dirty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7488324" y="6356350"/>
            <a:ext cx="120152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/>
            <a:r>
              <a:rPr kumimoji="1" lang="en-US" altLang="ja-JP" smtClean="0"/>
              <a:t>2017/9/4</a:t>
            </a:r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1955140" y="6356350"/>
            <a:ext cx="5245152" cy="36576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ctr"/>
            <a:endParaRPr kumimoji="1" lang="ja-JP" alt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18704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4AF41C-CC69-49FC-A5F4-11F4FB54851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8" r:id="rId3"/>
    <p:sldLayoutId id="2147483989" r:id="rId4"/>
    <p:sldLayoutId id="2147483990" r:id="rId5"/>
    <p:sldLayoutId id="2147483991" r:id="rId6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1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" panose="05000000000000000000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" panose="05000000000000000000" pitchFamily="2" charset="2"/>
        <a:buChar char="l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 pitchFamily="2" charset="2"/>
        <a:buChar char="l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 pitchFamily="2" charset="2"/>
        <a:buChar char="l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rcid.org/about/membersh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about/membersh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000" dirty="0" smtClean="0"/>
              <a:t>機関メンバー会費（～</a:t>
            </a:r>
            <a:r>
              <a:rPr kumimoji="1" lang="en-US" altLang="ja-JP" sz="3000" dirty="0" smtClean="0"/>
              <a:t>2017</a:t>
            </a:r>
            <a:r>
              <a:rPr kumimoji="1" lang="ja-JP" altLang="en-US" sz="3000" dirty="0" smtClean="0"/>
              <a:t>年）</a:t>
            </a:r>
            <a:endParaRPr kumimoji="1" lang="ja-JP" altLang="en-US" sz="30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2017/9/4</a:t>
            </a:r>
            <a:endParaRPr kumimoji="1" lang="ja-JP" altLang="en-US" dirty="0" smtClean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51521" y="1229101"/>
          <a:ext cx="8640958" cy="48612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0578">
                  <a:extLst>
                    <a:ext uri="{9D8B030D-6E8A-4147-A177-3AD203B41FA5}">
                      <a16:colId xmlns:a16="http://schemas.microsoft.com/office/drawing/2014/main" val="797808354"/>
                    </a:ext>
                  </a:extLst>
                </a:gridCol>
                <a:gridCol w="5044117">
                  <a:extLst>
                    <a:ext uri="{9D8B030D-6E8A-4147-A177-3AD203B41FA5}">
                      <a16:colId xmlns:a16="http://schemas.microsoft.com/office/drawing/2014/main" val="4096571454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2675411023"/>
                    </a:ext>
                  </a:extLst>
                </a:gridCol>
              </a:tblGrid>
              <a:tr h="22850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カテゴリ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区分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年会費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306819"/>
                  </a:ext>
                </a:extLst>
              </a:tr>
              <a:tr h="228500">
                <a:tc rowSpan="4"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Basic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Standard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US$5,000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550,000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535136"/>
                  </a:ext>
                </a:extLst>
              </a:tr>
              <a:tr h="2285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Consortium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5 or more entities</a:t>
                      </a:r>
                      <a:r>
                        <a:rPr kumimoji="1" lang="ja-JP" altLang="en-US" sz="1400" dirty="0" smtClean="0"/>
                        <a:t>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10% discount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964206"/>
                  </a:ext>
                </a:extLst>
              </a:tr>
              <a:tr h="2285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Non-profit</a:t>
                      </a:r>
                      <a:r>
                        <a:rPr kumimoji="1" lang="en-US" altLang="ja-JP" sz="1400" baseline="0" dirty="0" smtClean="0"/>
                        <a:t> organizations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eligible for a 20% discount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48896"/>
                  </a:ext>
                </a:extLst>
              </a:tr>
              <a:tr h="2285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Start-up</a:t>
                      </a:r>
                      <a:r>
                        <a:rPr kumimoji="1" lang="en-US" altLang="ja-JP" sz="1400" baseline="0" dirty="0" smtClean="0"/>
                        <a:t> organizations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eligible for a 75% discount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411173"/>
                  </a:ext>
                </a:extLst>
              </a:tr>
              <a:tr h="388450">
                <a:tc rowSpan="4"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Premium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Small organizations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&lt;US$ 200M in annual revenue or grants</a:t>
                      </a:r>
                      <a:r>
                        <a:rPr kumimoji="1" lang="ja-JP" altLang="en-US" sz="1400" dirty="0" smtClean="0"/>
                        <a:t>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US$10,000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1,100,000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89694"/>
                  </a:ext>
                </a:extLst>
              </a:tr>
              <a:tr h="38845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Large organizations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&gt;US$ 200M in annual revenue</a:t>
                      </a:r>
                      <a:r>
                        <a:rPr kumimoji="1" lang="en-US" altLang="ja-JP" sz="1400" baseline="0" dirty="0" smtClean="0"/>
                        <a:t> or grants</a:t>
                      </a:r>
                      <a:r>
                        <a:rPr kumimoji="1" lang="ja-JP" altLang="en-US" sz="1400" baseline="0" dirty="0" smtClean="0"/>
                        <a:t>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US$25,000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2,750,000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252385"/>
                  </a:ext>
                </a:extLst>
              </a:tr>
              <a:tr h="2285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Non-profit</a:t>
                      </a:r>
                      <a:r>
                        <a:rPr kumimoji="1" lang="en-US" altLang="ja-JP" sz="1400" baseline="0" dirty="0" smtClean="0"/>
                        <a:t> organizations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eligible</a:t>
                      </a:r>
                      <a:r>
                        <a:rPr kumimoji="1" lang="en-US" altLang="ja-JP" sz="1400" baseline="0" dirty="0" smtClean="0"/>
                        <a:t> for a 20% discount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18788"/>
                  </a:ext>
                </a:extLst>
              </a:tr>
              <a:tr h="2285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Start-up organizations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eligible for a 75% discount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995149"/>
                  </a:ext>
                </a:extLst>
              </a:tr>
              <a:tr h="228500">
                <a:tc rowSpan="5"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Premium Consortium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5-9 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US$6,000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660,000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522067"/>
                  </a:ext>
                </a:extLst>
              </a:tr>
              <a:tr h="2285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10-19 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US$5,000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550,000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961385"/>
                  </a:ext>
                </a:extLst>
              </a:tr>
              <a:tr h="2285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20-29 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US$4,000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440,000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916210"/>
                  </a:ext>
                </a:extLst>
              </a:tr>
              <a:tr h="39709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30-99 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US$135,000 per consortium</a:t>
                      </a:r>
                    </a:p>
                    <a:p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14,850,000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3100"/>
                  </a:ext>
                </a:extLst>
              </a:tr>
              <a:tr h="39709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100-250 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US$200,000 per consortium</a:t>
                      </a:r>
                    </a:p>
                    <a:p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22,000,000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58074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80212" y="6079351"/>
            <a:ext cx="2494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hlinkClick r:id="rId2"/>
              </a:rPr>
              <a:t>https://orcid.org/about/membership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5258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000" dirty="0" smtClean="0"/>
              <a:t>機関メンバー会費（</a:t>
            </a:r>
            <a:r>
              <a:rPr kumimoji="1" lang="en-US" altLang="ja-JP" sz="3000" dirty="0" smtClean="0"/>
              <a:t>2018</a:t>
            </a:r>
            <a:r>
              <a:rPr kumimoji="1" lang="ja-JP" altLang="en-US" sz="3000" dirty="0" smtClean="0"/>
              <a:t>年～）</a:t>
            </a:r>
            <a:endParaRPr kumimoji="1" lang="ja-JP" altLang="en-US" sz="30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1614743"/>
              </p:ext>
            </p:extLst>
          </p:nvPr>
        </p:nvGraphicFramePr>
        <p:xfrm>
          <a:off x="457200" y="1556792"/>
          <a:ext cx="8291263" cy="38270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6468">
                  <a:extLst>
                    <a:ext uri="{9D8B030D-6E8A-4147-A177-3AD203B41FA5}">
                      <a16:colId xmlns:a16="http://schemas.microsoft.com/office/drawing/2014/main" val="797808354"/>
                    </a:ext>
                  </a:extLst>
                </a:gridCol>
                <a:gridCol w="4869126">
                  <a:extLst>
                    <a:ext uri="{9D8B030D-6E8A-4147-A177-3AD203B41FA5}">
                      <a16:colId xmlns:a16="http://schemas.microsoft.com/office/drawing/2014/main" val="4096571454"/>
                    </a:ext>
                  </a:extLst>
                </a:gridCol>
                <a:gridCol w="2295669">
                  <a:extLst>
                    <a:ext uri="{9D8B030D-6E8A-4147-A177-3AD203B41FA5}">
                      <a16:colId xmlns:a16="http://schemas.microsoft.com/office/drawing/2014/main" val="2675411023"/>
                    </a:ext>
                  </a:extLst>
                </a:gridCol>
              </a:tblGrid>
              <a:tr h="295839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カテゴリ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年会費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306819"/>
                  </a:ext>
                </a:extLst>
              </a:tr>
              <a:tr h="295839">
                <a:tc rowSpan="2">
                  <a:txBody>
                    <a:bodyPr/>
                    <a:lstStyle/>
                    <a:p>
                      <a:r>
                        <a:rPr kumimoji="1" lang="en-US" altLang="ja-JP" sz="1400" dirty="0"/>
                        <a:t>Basic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Standard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US$5,150</a:t>
                      </a:r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 smtClean="0"/>
                        <a:t>570,000</a:t>
                      </a:r>
                      <a:r>
                        <a:rPr kumimoji="1" lang="ja-JP" altLang="en-US" sz="1400" dirty="0"/>
                        <a:t>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535136"/>
                  </a:ext>
                </a:extLst>
              </a:tr>
              <a:tr h="2958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Non-profit</a:t>
                      </a:r>
                      <a:r>
                        <a:rPr kumimoji="1" lang="en-US" altLang="ja-JP" sz="1400" baseline="0" dirty="0"/>
                        <a:t> </a:t>
                      </a:r>
                      <a:r>
                        <a:rPr kumimoji="1" lang="en-US" altLang="ja-JP" sz="1400" baseline="0" dirty="0" smtClean="0"/>
                        <a:t>organizations (eligible for a 20% discount)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US$4,120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450,000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48896"/>
                  </a:ext>
                </a:extLst>
              </a:tr>
              <a:tr h="329111">
                <a:tc rowSpan="4">
                  <a:txBody>
                    <a:bodyPr/>
                    <a:lstStyle/>
                    <a:p>
                      <a:r>
                        <a:rPr kumimoji="1" lang="en-US" altLang="ja-JP" sz="1400" dirty="0"/>
                        <a:t>Premium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Small organizations</a:t>
                      </a:r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&lt;US$ 200M in annual revenue or grants</a:t>
                      </a:r>
                      <a:r>
                        <a:rPr kumimoji="1" lang="ja-JP" altLang="en-US" sz="14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US$10,300</a:t>
                      </a:r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1,100,000</a:t>
                      </a:r>
                      <a:r>
                        <a:rPr kumimoji="1" lang="ja-JP" altLang="en-US" sz="1400" dirty="0"/>
                        <a:t>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89694"/>
                  </a:ext>
                </a:extLst>
              </a:tr>
              <a:tr h="2966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Non-profit</a:t>
                      </a:r>
                      <a:r>
                        <a:rPr kumimoji="1" lang="en-US" altLang="ja-JP" sz="1400" baseline="0" dirty="0"/>
                        <a:t> </a:t>
                      </a:r>
                      <a:r>
                        <a:rPr kumimoji="1" lang="en-US" altLang="ja-JP" sz="1400" baseline="0" dirty="0" smtClean="0"/>
                        <a:t>organizations (</a:t>
                      </a:r>
                      <a:r>
                        <a:rPr kumimoji="1" lang="en-US" altLang="ja-JP" sz="1400" dirty="0" smtClean="0"/>
                        <a:t>eligible</a:t>
                      </a:r>
                      <a:r>
                        <a:rPr kumimoji="1" lang="en-US" altLang="ja-JP" sz="1400" baseline="0" dirty="0" smtClean="0"/>
                        <a:t> for a 20% discount)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US$8,240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900,000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29398"/>
                  </a:ext>
                </a:extLst>
              </a:tr>
              <a:tr h="29669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Large organizations</a:t>
                      </a:r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&gt;US$ 200M in annual revenue</a:t>
                      </a:r>
                      <a:r>
                        <a:rPr kumimoji="1" lang="en-US" altLang="ja-JP" sz="1400" baseline="0" dirty="0"/>
                        <a:t> or grants</a:t>
                      </a:r>
                      <a:r>
                        <a:rPr kumimoji="1" lang="ja-JP" altLang="en-US" sz="1400" baseline="0" dirty="0"/>
                        <a:t>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US$25,750</a:t>
                      </a:r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2,750,000</a:t>
                      </a:r>
                      <a:r>
                        <a:rPr kumimoji="1" lang="ja-JP" altLang="en-US" sz="1400" dirty="0"/>
                        <a:t>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252385"/>
                  </a:ext>
                </a:extLst>
              </a:tr>
              <a:tr h="2958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Non-profit</a:t>
                      </a:r>
                      <a:r>
                        <a:rPr kumimoji="1" lang="en-US" altLang="ja-JP" sz="1400" baseline="0" dirty="0"/>
                        <a:t> </a:t>
                      </a:r>
                      <a:r>
                        <a:rPr kumimoji="1" lang="en-US" altLang="ja-JP" sz="1400" baseline="0" dirty="0" smtClean="0"/>
                        <a:t>organizations (</a:t>
                      </a:r>
                      <a:r>
                        <a:rPr kumimoji="1" lang="en-US" altLang="ja-JP" sz="1400" dirty="0" smtClean="0"/>
                        <a:t>eligible</a:t>
                      </a:r>
                      <a:r>
                        <a:rPr kumimoji="1" lang="en-US" altLang="ja-JP" sz="1400" baseline="0" dirty="0" smtClean="0"/>
                        <a:t> for a 20% discount)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US$20,600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2,266,000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18788"/>
                  </a:ext>
                </a:extLst>
              </a:tr>
              <a:tr h="295839">
                <a:tc rowSpan="5">
                  <a:txBody>
                    <a:bodyPr/>
                    <a:lstStyle/>
                    <a:p>
                      <a:r>
                        <a:rPr kumimoji="1" lang="en-US" altLang="ja-JP" sz="1400" dirty="0"/>
                        <a:t>Premium Consortium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5-9 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US$6,000</a:t>
                      </a:r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660,000</a:t>
                      </a:r>
                      <a:r>
                        <a:rPr kumimoji="1" lang="ja-JP" altLang="en-US" sz="1400" dirty="0"/>
                        <a:t>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522067"/>
                  </a:ext>
                </a:extLst>
              </a:tr>
              <a:tr h="2958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10-19 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US$5,000</a:t>
                      </a:r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550,000</a:t>
                      </a:r>
                      <a:r>
                        <a:rPr kumimoji="1" lang="ja-JP" altLang="en-US" sz="1400" dirty="0"/>
                        <a:t>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961385"/>
                  </a:ext>
                </a:extLst>
              </a:tr>
              <a:tr h="2958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20-34 </a:t>
                      </a:r>
                      <a:r>
                        <a:rPr kumimoji="1" lang="en-US" altLang="ja-JP" sz="1400" dirty="0"/>
                        <a:t>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US$4,000</a:t>
                      </a:r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440,000</a:t>
                      </a:r>
                      <a:r>
                        <a:rPr kumimoji="1" lang="ja-JP" altLang="en-US" sz="1400" dirty="0"/>
                        <a:t>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916210"/>
                  </a:ext>
                </a:extLst>
              </a:tr>
              <a:tr h="31817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35-60 </a:t>
                      </a:r>
                      <a:r>
                        <a:rPr kumimoji="1" lang="en-US" altLang="ja-JP" sz="1400" dirty="0"/>
                        <a:t>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US$3,500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385,000</a:t>
                      </a:r>
                      <a:r>
                        <a:rPr kumimoji="1" lang="ja-JP" altLang="en-US" sz="1400" dirty="0" smtClean="0"/>
                        <a:t>円）</a:t>
                      </a:r>
                      <a:endParaRPr kumimoji="1" lang="en-US" altLang="ja-JP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3100"/>
                  </a:ext>
                </a:extLst>
              </a:tr>
              <a:tr h="4365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61+ </a:t>
                      </a:r>
                      <a:r>
                        <a:rPr kumimoji="1" lang="en-US" altLang="ja-JP" sz="1400" dirty="0"/>
                        <a:t>members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US$3,000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330,000</a:t>
                      </a:r>
                      <a:r>
                        <a:rPr kumimoji="1" lang="ja-JP" altLang="en-US" sz="1400" dirty="0" smtClean="0"/>
                        <a:t>円</a:t>
                      </a:r>
                      <a:r>
                        <a:rPr kumimoji="1" lang="ja-JP" altLang="en-US" sz="1400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58074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336196" y="5509526"/>
            <a:ext cx="2494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hlinkClick r:id="rId3"/>
              </a:rPr>
              <a:t>https://orcid.org/about/membership</a:t>
            </a:r>
            <a:endParaRPr kumimoji="1" lang="ja-JP" altLang="en-US" sz="12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2017/9/4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258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48641" y="365127"/>
            <a:ext cx="8039404" cy="966240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ORCID</a:t>
            </a:r>
            <a:r>
              <a:rPr kumimoji="1" lang="ja-JP" altLang="en-US" sz="3200" dirty="0" smtClean="0"/>
              <a:t>コンソーシアムの設置形態について（</a:t>
            </a:r>
            <a:r>
              <a:rPr kumimoji="1" lang="en-US" altLang="ja-JP" sz="3200" dirty="0" smtClean="0"/>
              <a:t>3</a:t>
            </a:r>
            <a:r>
              <a:rPr kumimoji="1" lang="ja-JP" altLang="en-US" sz="3200" dirty="0" smtClean="0"/>
              <a:t>つの案）</a:t>
            </a:r>
            <a:endParaRPr kumimoji="1" lang="ja-JP" altLang="en-US" sz="32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411833"/>
            <a:ext cx="7886700" cy="4784141"/>
          </a:xfrm>
        </p:spPr>
        <p:txBody>
          <a:bodyPr anchor="ctr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単一型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学術機関と学会を一体化した国内統一コンソーシアムを設置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○スケールメリットにより会費単価の引き下げが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　可能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目的や課題を異にする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団体を一体として運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err="1" smtClean="0"/>
              <a:t>営する</a:t>
            </a:r>
            <a:r>
              <a:rPr kumimoji="1" lang="ja-JP" altLang="en-US" dirty="0" smtClean="0"/>
              <a:t>ことが困難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分離型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学術機関と学会の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コンソーシアムを独立して設置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○それぞれの目的や課題に応じたコンソーシアム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の運営が可能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×</a:t>
            </a:r>
            <a:r>
              <a:rPr lang="ja-JP" altLang="en-US" dirty="0" smtClean="0"/>
              <a:t>スケールメリットが活かせない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分離連携型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学術機関と学会を分離したコンソーシアムを設置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その上に仮想的な国内統一コンソーシアムを設置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○スケールメリットを活かしつつ、それぞれの団体の目的や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課題に応じた運営が可能</a:t>
            </a:r>
            <a:endParaRPr kumimoji="1"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2017/9/4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722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484671" y="2383265"/>
            <a:ext cx="2172614" cy="9448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ジャパン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コンソーシアム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en-US" altLang="ja-JP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仮想）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775" y="1234428"/>
            <a:ext cx="1778405" cy="54622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834300" y="3961792"/>
            <a:ext cx="1922279" cy="9448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学術機関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コンソーシアム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233629" y="3966956"/>
            <a:ext cx="1961005" cy="9345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学会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コンソーシアム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57126" y="5203242"/>
            <a:ext cx="743714" cy="42428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筑波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989012" y="5203242"/>
            <a:ext cx="743714" cy="42428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慶応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1834301" y="5203242"/>
            <a:ext cx="743715" cy="42428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東工大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2670273" y="5201119"/>
            <a:ext cx="743714" cy="42428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NIM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495658" y="5201119"/>
            <a:ext cx="746150" cy="43341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NI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35210" y="5786326"/>
            <a:ext cx="746150" cy="42428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284210" y="5215143"/>
            <a:ext cx="746150" cy="4242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22287" y="58412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95599" y="526520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cxnSp>
        <p:nvCxnSpPr>
          <p:cNvPr id="22" name="直線コネクタ 21"/>
          <p:cNvCxnSpPr>
            <a:stCxn id="8" idx="2"/>
            <a:endCxn id="10" idx="0"/>
          </p:cNvCxnSpPr>
          <p:nvPr/>
        </p:nvCxnSpPr>
        <p:spPr>
          <a:xfrm flipH="1">
            <a:off x="528983" y="4906671"/>
            <a:ext cx="2266457" cy="29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8" idx="2"/>
            <a:endCxn id="11" idx="0"/>
          </p:cNvCxnSpPr>
          <p:nvPr/>
        </p:nvCxnSpPr>
        <p:spPr>
          <a:xfrm flipH="1">
            <a:off x="1360869" y="4906671"/>
            <a:ext cx="1434571" cy="29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8" idx="2"/>
            <a:endCxn id="12" idx="0"/>
          </p:cNvCxnSpPr>
          <p:nvPr/>
        </p:nvCxnSpPr>
        <p:spPr>
          <a:xfrm flipH="1">
            <a:off x="2206159" y="4906671"/>
            <a:ext cx="589281" cy="29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8" idx="2"/>
            <a:endCxn id="13" idx="0"/>
          </p:cNvCxnSpPr>
          <p:nvPr/>
        </p:nvCxnSpPr>
        <p:spPr>
          <a:xfrm>
            <a:off x="2795440" y="4906671"/>
            <a:ext cx="246690" cy="294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8" idx="2"/>
            <a:endCxn id="14" idx="0"/>
          </p:cNvCxnSpPr>
          <p:nvPr/>
        </p:nvCxnSpPr>
        <p:spPr>
          <a:xfrm>
            <a:off x="2795440" y="4906671"/>
            <a:ext cx="1073293" cy="294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9" idx="2"/>
            <a:endCxn id="18" idx="0"/>
          </p:cNvCxnSpPr>
          <p:nvPr/>
        </p:nvCxnSpPr>
        <p:spPr>
          <a:xfrm flipH="1">
            <a:off x="5657285" y="4901505"/>
            <a:ext cx="556847" cy="31363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6" idx="0"/>
          </p:cNvCxnSpPr>
          <p:nvPr/>
        </p:nvCxnSpPr>
        <p:spPr>
          <a:xfrm flipV="1">
            <a:off x="4570978" y="1919022"/>
            <a:ext cx="0" cy="4642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6" idx="2"/>
          </p:cNvCxnSpPr>
          <p:nvPr/>
        </p:nvCxnSpPr>
        <p:spPr>
          <a:xfrm>
            <a:off x="4570978" y="3328144"/>
            <a:ext cx="0" cy="2587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795440" y="3586886"/>
            <a:ext cx="34186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8" idx="0"/>
          </p:cNvCxnSpPr>
          <p:nvPr/>
        </p:nvCxnSpPr>
        <p:spPr>
          <a:xfrm flipV="1">
            <a:off x="2795440" y="3581720"/>
            <a:ext cx="0" cy="380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9" idx="0"/>
          </p:cNvCxnSpPr>
          <p:nvPr/>
        </p:nvCxnSpPr>
        <p:spPr>
          <a:xfrm flipV="1">
            <a:off x="6214132" y="3581720"/>
            <a:ext cx="0" cy="385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7194634" y="4080287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2018.4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設立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事務局：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UniBio Press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科研費「国際情報発信強化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の申請を計画中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28983" y="4234177"/>
            <a:ext cx="1151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2017.10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設立？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事務局：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NII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6" name="直線コネクタ 65"/>
          <p:cNvCxnSpPr>
            <a:stCxn id="9" idx="2"/>
          </p:cNvCxnSpPr>
          <p:nvPr/>
        </p:nvCxnSpPr>
        <p:spPr>
          <a:xfrm>
            <a:off x="6214132" y="4901505"/>
            <a:ext cx="200294" cy="29444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9" idx="2"/>
          </p:cNvCxnSpPr>
          <p:nvPr/>
        </p:nvCxnSpPr>
        <p:spPr>
          <a:xfrm>
            <a:off x="6214132" y="4901505"/>
            <a:ext cx="601712" cy="30847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9" idx="2"/>
          </p:cNvCxnSpPr>
          <p:nvPr/>
        </p:nvCxnSpPr>
        <p:spPr>
          <a:xfrm>
            <a:off x="6214132" y="4901505"/>
            <a:ext cx="1192109" cy="30847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619" y="365127"/>
            <a:ext cx="8189729" cy="59155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ORCID</a:t>
            </a:r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国内コンソーシアムの設置形態（素案）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979677" y="4182167"/>
            <a:ext cx="891332" cy="504127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JPCOAR</a:t>
            </a:r>
          </a:p>
          <a:p>
            <a:pPr algn="ctr"/>
            <a:r>
              <a:rPr kumimoji="1" lang="ja-JP" altLang="en-US" sz="1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研究者情報</a:t>
            </a:r>
            <a:endParaRPr kumimoji="1" lang="en-US" altLang="ja-JP" sz="10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連携</a:t>
            </a:r>
            <a:r>
              <a:rPr kumimoji="1" lang="en-US" altLang="ja-JP" sz="1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TF</a:t>
            </a:r>
            <a:endParaRPr kumimoji="1" lang="ja-JP" altLang="en-US" sz="10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" name="直線コネクタ 4"/>
          <p:cNvCxnSpPr>
            <a:stCxn id="8" idx="3"/>
            <a:endCxn id="3" idx="1"/>
          </p:cNvCxnSpPr>
          <p:nvPr/>
        </p:nvCxnSpPr>
        <p:spPr>
          <a:xfrm flipV="1">
            <a:off x="3756579" y="4434231"/>
            <a:ext cx="22309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61"/>
          <p:cNvSpPr txBox="1"/>
          <p:nvPr/>
        </p:nvSpPr>
        <p:spPr>
          <a:xfrm>
            <a:off x="5657790" y="2402059"/>
            <a:ext cx="223490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2018.4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設立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事務局（リード機関）：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NII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main: XXXX </a:t>
            </a: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admin: XXXX</a:t>
            </a: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tech: XXXX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2017/9/4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56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387</Words>
  <Application>Microsoft Office PowerPoint</Application>
  <PresentationFormat>画面に合わせる (4:3)</PresentationFormat>
  <Paragraphs>117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メイリオ</vt:lpstr>
      <vt:lpstr>Calibri</vt:lpstr>
      <vt:lpstr>Wingdings</vt:lpstr>
      <vt:lpstr>Wingdings 3</vt:lpstr>
      <vt:lpstr>アース</vt:lpstr>
      <vt:lpstr>機関メンバー会費（～2017年）</vt:lpstr>
      <vt:lpstr>機関メンバー会費（2018年～）</vt:lpstr>
      <vt:lpstr>ORCIDコンソーシアムの設置形態について（3つの案）</vt:lpstr>
      <vt:lpstr>ORCID国内コンソーシアムの設置形態（素案）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2014-05-26T02:24:59Z</dcterms:created>
  <dcterms:modified xsi:type="dcterms:W3CDTF">2017-09-05T01:10:27Z</dcterms:modified>
</cp:coreProperties>
</file>